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8" r:id="rId4"/>
    <p:sldId id="257" r:id="rId5"/>
    <p:sldId id="261" r:id="rId6"/>
    <p:sldId id="269" r:id="rId7"/>
    <p:sldId id="271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64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3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4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6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3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3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6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69B26-74EA-4384-8525-CFC058EE4F1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67FB1-767C-46C8-9B9E-60F9B9A62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5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L. </a:t>
            </a:r>
            <a:r>
              <a:rPr lang="en-US" dirty="0" smtClean="0"/>
              <a:t>12. </a:t>
            </a:r>
            <a:r>
              <a:rPr lang="en-US" dirty="0" smtClean="0"/>
              <a:t>Modern” Cloning Strategies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21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Two Reactions Constitute the GATEWAY Cloning System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reaction, the LR Reaction, </a:t>
            </a:r>
            <a:r>
              <a:rPr lang="en-US" dirty="0" smtClean="0"/>
              <a:t> is </a:t>
            </a:r>
            <a:r>
              <a:rPr lang="en-US" dirty="0"/>
              <a:t>the main pathway of this system. </a:t>
            </a:r>
            <a:r>
              <a:rPr lang="en-US" dirty="0" smtClean="0"/>
              <a:t>The LR </a:t>
            </a:r>
            <a:r>
              <a:rPr lang="en-US" dirty="0"/>
              <a:t>Reaction is a recombination </a:t>
            </a:r>
            <a:r>
              <a:rPr lang="en-US" dirty="0" smtClean="0"/>
              <a:t>reaction between </a:t>
            </a:r>
            <a:r>
              <a:rPr lang="en-US" dirty="0"/>
              <a:t>an Entry Clone and a </a:t>
            </a:r>
            <a:r>
              <a:rPr lang="en-US" dirty="0" smtClean="0"/>
              <a:t>Destination Vector </a:t>
            </a:r>
            <a:r>
              <a:rPr lang="en-US" dirty="0"/>
              <a:t>(</a:t>
            </a:r>
            <a:r>
              <a:rPr lang="en-US" dirty="0" err="1"/>
              <a:t>pDESTTM</a:t>
            </a:r>
            <a:r>
              <a:rPr lang="en-US" dirty="0"/>
              <a:t>), mediated by the </a:t>
            </a:r>
            <a:r>
              <a:rPr lang="en-US" dirty="0" smtClean="0"/>
              <a:t>LR CLONASE </a:t>
            </a:r>
            <a:r>
              <a:rPr lang="en-US" dirty="0"/>
              <a:t>mix of recombination proteins.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This </a:t>
            </a:r>
            <a:r>
              <a:rPr lang="en-US" b="1" dirty="0"/>
              <a:t>reaction transfers DNA segments (e.g</a:t>
            </a:r>
            <a:r>
              <a:rPr lang="en-US" b="1" dirty="0" smtClean="0"/>
              <a:t>., cDNA</a:t>
            </a:r>
            <a:r>
              <a:rPr lang="en-US" b="1" dirty="0"/>
              <a:t>, genomic DNA, or gene sequences) </a:t>
            </a:r>
            <a:r>
              <a:rPr lang="en-US" b="1" dirty="0" smtClean="0"/>
              <a:t>in the </a:t>
            </a:r>
            <a:r>
              <a:rPr lang="en-US" b="1" dirty="0"/>
              <a:t>Entry Clone to the Destination Vector, to</a:t>
            </a:r>
          </a:p>
          <a:p>
            <a:pPr marL="0" indent="0">
              <a:buNone/>
            </a:pPr>
            <a:r>
              <a:rPr lang="en-US" b="1" dirty="0"/>
              <a:t>create an Expression Clone.</a:t>
            </a:r>
          </a:p>
        </p:txBody>
      </p:sp>
    </p:spTree>
    <p:extLst>
      <p:ext uri="{BB962C8B-B14F-4D97-AF65-F5344CB8AC3E}">
        <p14:creationId xmlns:p14="http://schemas.microsoft.com/office/powerpoint/2010/main" val="364388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The sites labeled L, R, B, and P </a:t>
            </a:r>
            <a:r>
              <a:rPr lang="en-US" b="1" dirty="0" smtClean="0"/>
              <a:t>are respectively </a:t>
            </a:r>
            <a:r>
              <a:rPr lang="en-US" b="1" dirty="0"/>
              <a:t>the </a:t>
            </a:r>
            <a:r>
              <a:rPr lang="en-US" b="1" dirty="0" err="1"/>
              <a:t>attL</a:t>
            </a:r>
            <a:r>
              <a:rPr lang="en-US" b="1" dirty="0"/>
              <a:t>, </a:t>
            </a:r>
            <a:r>
              <a:rPr lang="en-US" b="1" dirty="0" err="1"/>
              <a:t>attR</a:t>
            </a:r>
            <a:r>
              <a:rPr lang="en-US" b="1" dirty="0"/>
              <a:t>, </a:t>
            </a:r>
            <a:r>
              <a:rPr lang="en-US" b="1" dirty="0" err="1"/>
              <a:t>attB</a:t>
            </a:r>
            <a:r>
              <a:rPr lang="en-US" b="1" dirty="0"/>
              <a:t>, and </a:t>
            </a:r>
            <a:r>
              <a:rPr lang="en-US" b="1" dirty="0" err="1" smtClean="0"/>
              <a:t>attP</a:t>
            </a:r>
            <a:r>
              <a:rPr lang="en-US" b="1" dirty="0" smtClean="0"/>
              <a:t> recombination </a:t>
            </a:r>
            <a:r>
              <a:rPr lang="en-US" b="1" dirty="0"/>
              <a:t>sites for bacteriophage </a:t>
            </a:r>
            <a:r>
              <a:rPr lang="en-US" b="1" dirty="0" smtClean="0"/>
              <a:t>lambda (l</a:t>
            </a:r>
            <a:r>
              <a:rPr lang="en-US" b="1" dirty="0"/>
              <a:t>) in E. </a:t>
            </a:r>
            <a:r>
              <a:rPr lang="en-US" b="1" dirty="0" smtClean="0"/>
              <a:t>coli. </a:t>
            </a:r>
          </a:p>
          <a:p>
            <a:r>
              <a:rPr lang="en-US" b="1" dirty="0" smtClean="0"/>
              <a:t>These </a:t>
            </a:r>
            <a:r>
              <a:rPr lang="en-US" b="1" dirty="0"/>
              <a:t>sites </a:t>
            </a:r>
            <a:r>
              <a:rPr lang="en-US" b="1" dirty="0" smtClean="0"/>
              <a:t>are specifically </a:t>
            </a:r>
            <a:r>
              <a:rPr lang="en-US" b="1" dirty="0"/>
              <a:t>recognized by the </a:t>
            </a:r>
            <a:r>
              <a:rPr lang="en-US" b="1" dirty="0" smtClean="0"/>
              <a:t>recombination proteins </a:t>
            </a:r>
            <a:r>
              <a:rPr lang="en-US" b="1" dirty="0"/>
              <a:t>that constitute the CLONASE </a:t>
            </a:r>
            <a:r>
              <a:rPr lang="en-US" b="1" dirty="0" smtClean="0"/>
              <a:t>Enzyme Mix </a:t>
            </a:r>
            <a:r>
              <a:rPr lang="en-US" b="1" dirty="0"/>
              <a:t>cocktails.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GATEWAY </a:t>
            </a:r>
            <a:r>
              <a:rPr lang="en-US" b="1" dirty="0" smtClean="0"/>
              <a:t>cloning reactions </a:t>
            </a:r>
            <a:r>
              <a:rPr lang="en-US" b="1" dirty="0"/>
              <a:t>are equivalent to concerted, </a:t>
            </a:r>
            <a:r>
              <a:rPr lang="en-US" b="1" dirty="0" smtClean="0"/>
              <a:t>highly specific</a:t>
            </a:r>
            <a:r>
              <a:rPr lang="en-US" b="1" dirty="0"/>
              <a:t>, cutting and ligation reactions.</a:t>
            </a:r>
          </a:p>
          <a:p>
            <a:r>
              <a:rPr lang="en-US" b="1" dirty="0"/>
              <a:t>Viewed in this way, the </a:t>
            </a:r>
            <a:r>
              <a:rPr lang="en-US" b="1" dirty="0" smtClean="0"/>
              <a:t>recombination proteins </a:t>
            </a:r>
            <a:r>
              <a:rPr lang="en-US" b="1" dirty="0"/>
              <a:t>cut to the left and right of the gene </a:t>
            </a:r>
            <a:r>
              <a:rPr lang="en-US" b="1" dirty="0" smtClean="0"/>
              <a:t>in the </a:t>
            </a:r>
            <a:r>
              <a:rPr lang="en-US" b="1" dirty="0"/>
              <a:t>Entry Clone and ligate it into </a:t>
            </a:r>
            <a:r>
              <a:rPr lang="en-US" b="1" dirty="0" smtClean="0"/>
              <a:t>the Destination </a:t>
            </a:r>
            <a:r>
              <a:rPr lang="en-US" b="1" dirty="0"/>
              <a:t>Vector, creating a new </a:t>
            </a:r>
            <a:r>
              <a:rPr lang="en-US" b="1" dirty="0" smtClean="0"/>
              <a:t>Expression Clone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dirty="0" smtClean="0"/>
              <a:t>During </a:t>
            </a:r>
            <a:r>
              <a:rPr lang="en-US" b="1" dirty="0"/>
              <a:t>this process, reading frame </a:t>
            </a:r>
            <a:r>
              <a:rPr lang="en-US" b="1" dirty="0" smtClean="0"/>
              <a:t>is maintained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8519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gene in an Expression Clone is flanked </a:t>
            </a:r>
            <a:r>
              <a:rPr lang="en-US" dirty="0" smtClean="0"/>
              <a:t>by attB1 </a:t>
            </a:r>
            <a:r>
              <a:rPr lang="en-US" dirty="0"/>
              <a:t>and attB2 sites. The orientation of </a:t>
            </a:r>
            <a:r>
              <a:rPr lang="en-US" dirty="0" smtClean="0"/>
              <a:t>the gene </a:t>
            </a:r>
            <a:r>
              <a:rPr lang="en-US" dirty="0"/>
              <a:t>is maintained throughout the </a:t>
            </a:r>
            <a:r>
              <a:rPr lang="en-US" dirty="0" err="1"/>
              <a:t>subcloning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because attL1 reacts only with attR1, </a:t>
            </a:r>
            <a:r>
              <a:rPr lang="en-US" dirty="0" smtClean="0"/>
              <a:t>and attL2 </a:t>
            </a:r>
            <a:r>
              <a:rPr lang="en-US" dirty="0"/>
              <a:t>reacts only with attR2.</a:t>
            </a:r>
          </a:p>
        </p:txBody>
      </p:sp>
    </p:spTree>
    <p:extLst>
      <p:ext uri="{BB962C8B-B14F-4D97-AF65-F5344CB8AC3E}">
        <p14:creationId xmlns:p14="http://schemas.microsoft.com/office/powerpoint/2010/main" val="4262703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When an aliquot from the </a:t>
            </a:r>
            <a:r>
              <a:rPr lang="en-US" b="1" dirty="0" smtClean="0"/>
              <a:t>recombination reaction </a:t>
            </a:r>
            <a:r>
              <a:rPr lang="en-US" b="1" dirty="0"/>
              <a:t>is introduced into E. coli, the </a:t>
            </a:r>
            <a:r>
              <a:rPr lang="en-US" b="1" dirty="0" smtClean="0"/>
              <a:t>desired </a:t>
            </a:r>
            <a:r>
              <a:rPr lang="en-US" b="1" dirty="0" err="1" smtClean="0"/>
              <a:t>transformants</a:t>
            </a:r>
            <a:r>
              <a:rPr lang="en-US" b="1" dirty="0" smtClean="0"/>
              <a:t> </a:t>
            </a:r>
            <a:r>
              <a:rPr lang="en-US" b="1" dirty="0"/>
              <a:t>can be selected on plates containing ampicillin. The unreacted Destination Vector does </a:t>
            </a:r>
            <a:r>
              <a:rPr lang="en-US" b="1" dirty="0" smtClean="0"/>
              <a:t>not give </a:t>
            </a:r>
            <a:r>
              <a:rPr lang="en-US" b="1" dirty="0"/>
              <a:t>ampicillin-resistant colonies, even though it carries the ampicillin-resistance gene, because </a:t>
            </a:r>
            <a:r>
              <a:rPr lang="en-US" b="1" dirty="0" smtClean="0"/>
              <a:t>it contains </a:t>
            </a:r>
            <a:r>
              <a:rPr lang="en-US" b="1" dirty="0"/>
              <a:t>a gene lethal to E. coli, </a:t>
            </a:r>
            <a:r>
              <a:rPr lang="en-US" b="1" dirty="0" err="1"/>
              <a:t>ccdB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dirty="0" smtClean="0"/>
              <a:t>Thus </a:t>
            </a:r>
            <a:r>
              <a:rPr lang="en-US" b="1" dirty="0"/>
              <a:t>selection for ampicillin resistance selects for E. coli </a:t>
            </a:r>
            <a:r>
              <a:rPr lang="en-US" b="1" dirty="0" smtClean="0"/>
              <a:t>cells that </a:t>
            </a:r>
            <a:r>
              <a:rPr lang="en-US" b="1" dirty="0"/>
              <a:t>carry the desired product, which usually comprise &gt;99% of the colonies on the ampicillin plate.</a:t>
            </a:r>
          </a:p>
        </p:txBody>
      </p:sp>
    </p:spTree>
    <p:extLst>
      <p:ext uri="{BB962C8B-B14F-4D97-AF65-F5344CB8AC3E}">
        <p14:creationId xmlns:p14="http://schemas.microsoft.com/office/powerpoint/2010/main" val="2352598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Expression Clones can express either native or fusion proteins. For native (non-fusion) proteins, </a:t>
            </a:r>
            <a:r>
              <a:rPr lang="en-US" dirty="0" smtClean="0"/>
              <a:t>the coding </a:t>
            </a:r>
            <a:r>
              <a:rPr lang="en-US" dirty="0"/>
              <a:t>sequence together with its translational start and stop signals is flanked by </a:t>
            </a:r>
            <a:r>
              <a:rPr lang="en-US" dirty="0" err="1"/>
              <a:t>attB</a:t>
            </a:r>
            <a:r>
              <a:rPr lang="en-US" dirty="0"/>
              <a:t> </a:t>
            </a:r>
            <a:r>
              <a:rPr lang="en-US" dirty="0" smtClean="0"/>
              <a:t>recombination sites.</a:t>
            </a:r>
          </a:p>
          <a:p>
            <a:r>
              <a:rPr lang="en-US" dirty="0" smtClean="0"/>
              <a:t> </a:t>
            </a:r>
            <a:r>
              <a:rPr lang="en-US" dirty="0"/>
              <a:t>As a consequence, the attB1 sequence resides in the 5¢ untranslated region of the mRNA. In </a:t>
            </a:r>
            <a:r>
              <a:rPr lang="en-US" dirty="0" err="1" smtClean="0"/>
              <a:t>Nterminal</a:t>
            </a:r>
            <a:r>
              <a:rPr lang="en-US" dirty="0" smtClean="0"/>
              <a:t> fusion </a:t>
            </a:r>
            <a:r>
              <a:rPr lang="en-US" dirty="0"/>
              <a:t>proteins, in contrast, the 25 </a:t>
            </a:r>
            <a:r>
              <a:rPr lang="en-US" dirty="0" err="1"/>
              <a:t>bp</a:t>
            </a:r>
            <a:r>
              <a:rPr lang="en-US" dirty="0"/>
              <a:t> attB1 site becomes part of the coding sequence and </a:t>
            </a:r>
            <a:r>
              <a:rPr lang="en-US" dirty="0" smtClean="0"/>
              <a:t>inserts an </a:t>
            </a:r>
            <a:r>
              <a:rPr lang="en-US" dirty="0"/>
              <a:t>additional eight amino acids between the fusion domain and the protein encoded by a gene.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 smtClean="0"/>
              <a:t>Cterminal</a:t>
            </a:r>
            <a:r>
              <a:rPr lang="en-US" dirty="0" smtClean="0"/>
              <a:t> fusions</a:t>
            </a:r>
            <a:r>
              <a:rPr lang="en-US" dirty="0"/>
              <a:t>, the attB2 sequence adds an additional eight codons between the gene and the </a:t>
            </a:r>
            <a:r>
              <a:rPr lang="en-US" dirty="0" err="1" smtClean="0"/>
              <a:t>Cterminal</a:t>
            </a:r>
            <a:r>
              <a:rPr lang="en-US" dirty="0" smtClean="0"/>
              <a:t> fusion </a:t>
            </a:r>
            <a:r>
              <a:rPr lang="en-US" dirty="0"/>
              <a:t>sequence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44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250" y="1877219"/>
            <a:ext cx="590550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69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8049" y="1825625"/>
            <a:ext cx="505590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939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Modern” Cloning Strategies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184988"/>
            <a:ext cx="10961914" cy="5673011"/>
          </a:xfrm>
        </p:spPr>
        <p:txBody>
          <a:bodyPr>
            <a:noAutofit/>
          </a:bodyPr>
          <a:lstStyle/>
          <a:p>
            <a:pPr marL="0" indent="354013">
              <a:buNone/>
            </a:pPr>
            <a:r>
              <a:rPr lang="en-US" sz="3600" b="1" dirty="0" smtClean="0"/>
              <a:t>Several strategies have been developed to overcome the difficulties associated with conventional cloning. </a:t>
            </a:r>
          </a:p>
          <a:p>
            <a:pPr marL="0" indent="354013">
              <a:buNone/>
            </a:pPr>
            <a:r>
              <a:rPr lang="en-US" sz="3600" b="1" dirty="0" smtClean="0"/>
              <a:t>These have been compounded by the demands of the numerous functional genomics studies that have resulted from the availability and rapid accumulation of whole‐genome sequences. 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78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Modern” Cloning Strategies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184988"/>
            <a:ext cx="10961914" cy="5673011"/>
          </a:xfrm>
        </p:spPr>
        <p:txBody>
          <a:bodyPr>
            <a:noAutofit/>
          </a:bodyPr>
          <a:lstStyle/>
          <a:p>
            <a:pPr marL="0" indent="354013">
              <a:buNone/>
            </a:pPr>
            <a:r>
              <a:rPr lang="en-US" sz="3200" b="1" dirty="0" smtClean="0"/>
              <a:t>These novel cloning strategies typically fall into two main categories:</a:t>
            </a:r>
          </a:p>
          <a:p>
            <a:pPr marL="0" indent="0">
              <a:buNone/>
            </a:pPr>
            <a:r>
              <a:rPr lang="en-US" sz="3200" b="1" dirty="0" smtClean="0"/>
              <a:t> (</a:t>
            </a:r>
            <a:r>
              <a:rPr lang="en-US" sz="3600" b="1" dirty="0" smtClean="0">
                <a:solidFill>
                  <a:srgbClr val="FF0000"/>
                </a:solidFill>
              </a:rPr>
              <a:t>1) strategies that rely on site‐specific DNA recombination techniques and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 (2) strategies that do not depend on sequence specificity, but instead rely on DNA end‐linking assembly techniques.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0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Modern” Cloning Strategies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184988"/>
            <a:ext cx="11523306" cy="5673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/>
              <a:t>Both categories contain a variety of strategies and methods that significantly </a:t>
            </a:r>
            <a:r>
              <a:rPr lang="en-US" sz="3200" b="1" i="1" u="sng" dirty="0" smtClean="0">
                <a:solidFill>
                  <a:srgbClr val="FF0000"/>
                </a:solidFill>
              </a:rPr>
              <a:t>reduce the time and effort involved in generating recombinant DNA vectors </a:t>
            </a:r>
            <a:r>
              <a:rPr lang="en-US" sz="3200" b="1" dirty="0" smtClean="0"/>
              <a:t>for gene analysis and cDNA library construction (cDNA is a DNA sequence that is complementary to the coding sequence of an RNA transcript). </a:t>
            </a:r>
          </a:p>
          <a:p>
            <a:pPr marL="0" indent="0">
              <a:buNone/>
            </a:pPr>
            <a:r>
              <a:rPr lang="en-US" sz="3200" b="1" dirty="0" smtClean="0"/>
              <a:t>The most widely used example of each strategy: </a:t>
            </a:r>
          </a:p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en-US" sz="3200" b="1" dirty="0" smtClean="0"/>
              <a:t> Gateway® Cloning (Life Technologies, now part of the company of </a:t>
            </a:r>
            <a:r>
              <a:rPr lang="en-US" sz="3200" b="1" dirty="0" err="1" smtClean="0"/>
              <a:t>ThermoFisher</a:t>
            </a:r>
            <a:r>
              <a:rPr lang="en-US" sz="3200" b="1" dirty="0" smtClean="0"/>
              <a:t>) for site‐specific </a:t>
            </a:r>
            <a:r>
              <a:rPr lang="en-US" sz="3200" b="1" dirty="0" err="1" smtClean="0"/>
              <a:t>recombinational</a:t>
            </a:r>
            <a:r>
              <a:rPr lang="en-US" sz="3200" b="1" dirty="0" smtClean="0"/>
              <a:t> techniques and</a:t>
            </a:r>
          </a:p>
          <a:p>
            <a:pPr marL="0" indent="0">
              <a:buNone/>
            </a:pPr>
            <a:r>
              <a:rPr lang="en-US" sz="3200" b="1" dirty="0" smtClean="0"/>
              <a:t> </a:t>
            </a:r>
          </a:p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3200" b="1" dirty="0" smtClean="0"/>
              <a:t>Gibson Assembly® Cloning (New England </a:t>
            </a:r>
            <a:r>
              <a:rPr lang="en-US" sz="3200" b="1" dirty="0" err="1" smtClean="0"/>
              <a:t>Biolabs</a:t>
            </a:r>
            <a:r>
              <a:rPr lang="en-US" sz="3200" b="1" dirty="0" smtClean="0"/>
              <a:t>) for sequence‐independent end‐linking assembly techniques.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2614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Modern” Cloning Strategies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184988"/>
            <a:ext cx="10961914" cy="5673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Additional cloning methods worth mentioning include </a:t>
            </a:r>
            <a:r>
              <a:rPr lang="en-US" b="1" dirty="0" smtClean="0">
                <a:solidFill>
                  <a:srgbClr val="FF0000"/>
                </a:solidFill>
              </a:rPr>
              <a:t>Golden Gate and </a:t>
            </a:r>
            <a:r>
              <a:rPr lang="en-US" b="1" dirty="0" err="1" smtClean="0">
                <a:solidFill>
                  <a:srgbClr val="FF0000"/>
                </a:solidFill>
              </a:rPr>
              <a:t>BioBricks</a:t>
            </a:r>
            <a:r>
              <a:rPr lang="en-US" b="1" dirty="0" smtClean="0"/>
              <a:t> that utilize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IIs restriction enzymes </a:t>
            </a:r>
            <a:r>
              <a:rPr lang="en-US" b="1" dirty="0" smtClean="0"/>
              <a:t>for cloning. </a:t>
            </a:r>
          </a:p>
          <a:p>
            <a:pPr marL="0" indent="354013">
              <a:buNone/>
            </a:pPr>
            <a:r>
              <a:rPr lang="en-US" b="1" dirty="0" smtClean="0"/>
              <a:t>Because these unique restriction enzymes cut outside of their recognition sequences, they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 for simultaneous ligation of multiple DNA fragments within the same reaction.</a:t>
            </a:r>
          </a:p>
          <a:p>
            <a:pPr marL="0" indent="354013">
              <a:buNone/>
            </a:pPr>
            <a:r>
              <a:rPr lang="en-US" b="1" dirty="0" smtClean="0"/>
              <a:t>In the process, they have the added benefit of removing the restriction enzyme recognition sites from the final DNA molecule.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09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Gateway Cloning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483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GATEWAY Cloning Technology is a powerful new methodology that greatly facilitates </a:t>
            </a:r>
            <a:r>
              <a:rPr lang="en-US" dirty="0" smtClean="0"/>
              <a:t>protein expression</a:t>
            </a:r>
            <a:r>
              <a:rPr lang="en-US" dirty="0"/>
              <a:t>, cloning of PCR products, and analysis of gene function by replacing </a:t>
            </a:r>
            <a:r>
              <a:rPr lang="en-US" dirty="0" smtClean="0"/>
              <a:t>restriction endonucleases </a:t>
            </a:r>
            <a:r>
              <a:rPr lang="en-US" dirty="0"/>
              <a:t>and ligase with site-specific recombination. </a:t>
            </a:r>
            <a:endParaRPr lang="en-US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GATEWAY Cloning </a:t>
            </a:r>
            <a:r>
              <a:rPr lang="en-US" b="1" dirty="0" smtClean="0"/>
              <a:t>Technology provides</a:t>
            </a:r>
            <a:r>
              <a:rPr lang="en-US" b="1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Transfer, in parallel, of one or more </a:t>
            </a:r>
            <a:r>
              <a:rPr lang="en-US" b="1" dirty="0" smtClean="0"/>
              <a:t>DNA sequences </a:t>
            </a:r>
            <a:r>
              <a:rPr lang="en-US" b="1" dirty="0"/>
              <a:t>into multiple types of vectors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dirty="0"/>
              <a:t>Rapid, efficient cloning – and expression – </a:t>
            </a:r>
            <a:r>
              <a:rPr lang="en-US" b="1" dirty="0" smtClean="0"/>
              <a:t>of PCR </a:t>
            </a:r>
            <a:r>
              <a:rPr lang="en-US" b="1" dirty="0"/>
              <a:t>products, of a wide range of sizes.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dirty="0"/>
              <a:t>Faithful maintenance of orientation </a:t>
            </a:r>
            <a:r>
              <a:rPr lang="en-US" b="1" dirty="0" smtClean="0"/>
              <a:t>and reading </a:t>
            </a:r>
            <a:r>
              <a:rPr lang="en-US" b="1" dirty="0"/>
              <a:t>frame of the transferred </a:t>
            </a:r>
            <a:r>
              <a:rPr lang="en-US" b="1" dirty="0" smtClean="0"/>
              <a:t>DNA   sequence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836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Generation of a high percentage of </a:t>
            </a:r>
            <a:r>
              <a:rPr lang="en-US" b="1" dirty="0" smtClean="0"/>
              <a:t>correct colonies </a:t>
            </a:r>
            <a:r>
              <a:rPr lang="en-US" b="1" dirty="0"/>
              <a:t>(usually &gt;99%), minimizing the </a:t>
            </a:r>
            <a:r>
              <a:rPr lang="en-US" b="1" dirty="0" smtClean="0"/>
              <a:t>need for </a:t>
            </a:r>
            <a:r>
              <a:rPr lang="en-US" b="1" dirty="0"/>
              <a:t>screening.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dirty="0"/>
              <a:t>Robust reactions that are simple to </a:t>
            </a:r>
            <a:r>
              <a:rPr lang="en-US" b="1" dirty="0" smtClean="0"/>
              <a:t>perform (</a:t>
            </a:r>
            <a:r>
              <a:rPr lang="en-US" b="1" dirty="0"/>
              <a:t>works well using </a:t>
            </a:r>
            <a:r>
              <a:rPr lang="en-US" b="1" dirty="0" err="1"/>
              <a:t>miniprep</a:t>
            </a:r>
            <a:r>
              <a:rPr lang="en-US" b="1" dirty="0"/>
              <a:t> DNA).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dirty="0"/>
              <a:t>A completely versatile system. Virtually </a:t>
            </a:r>
            <a:r>
              <a:rPr lang="en-US" b="1" dirty="0" smtClean="0"/>
              <a:t>any standard </a:t>
            </a:r>
            <a:r>
              <a:rPr lang="en-US" b="1" dirty="0"/>
              <a:t>cloning or expression vector can </a:t>
            </a:r>
            <a:r>
              <a:rPr lang="en-US" b="1" dirty="0" smtClean="0"/>
              <a:t>be converted </a:t>
            </a:r>
            <a:r>
              <a:rPr lang="en-US" b="1" dirty="0"/>
              <a:t>to a GATEWAY-compatible </a:t>
            </a:r>
            <a:r>
              <a:rPr lang="en-US" b="1" dirty="0" smtClean="0"/>
              <a:t>vector (creating </a:t>
            </a:r>
            <a:r>
              <a:rPr lang="en-US" b="1" dirty="0"/>
              <a:t>a Destination Vector).</a:t>
            </a:r>
          </a:p>
        </p:txBody>
      </p:sp>
    </p:spTree>
    <p:extLst>
      <p:ext uri="{BB962C8B-B14F-4D97-AF65-F5344CB8AC3E}">
        <p14:creationId xmlns:p14="http://schemas.microsoft.com/office/powerpoint/2010/main" val="245618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An "operating system" for the exchange </a:t>
            </a:r>
            <a:r>
              <a:rPr lang="en-US" b="1" dirty="0" smtClean="0"/>
              <a:t>and immediate </a:t>
            </a:r>
            <a:r>
              <a:rPr lang="en-US" b="1" dirty="0"/>
              <a:t>use of validated clones </a:t>
            </a:r>
            <a:r>
              <a:rPr lang="en-US" b="1" dirty="0" smtClean="0"/>
              <a:t>and expression </a:t>
            </a:r>
            <a:r>
              <a:rPr lang="en-US" b="1" dirty="0"/>
              <a:t>vectors between </a:t>
            </a:r>
            <a:r>
              <a:rPr lang="en-US" b="1" dirty="0" smtClean="0"/>
              <a:t>different laboratories</a:t>
            </a:r>
            <a:r>
              <a:rPr lang="en-US" b="1" dirty="0"/>
              <a:t>. Once gene sequences </a:t>
            </a:r>
            <a:r>
              <a:rPr lang="en-US" b="1" dirty="0" smtClean="0"/>
              <a:t>are converted </a:t>
            </a:r>
            <a:r>
              <a:rPr lang="en-US" b="1" dirty="0"/>
              <a:t>to Entry Clones, they can </a:t>
            </a:r>
            <a:r>
              <a:rPr lang="en-US" b="1" dirty="0" smtClean="0"/>
              <a:t>be </a:t>
            </a:r>
            <a:r>
              <a:rPr lang="en-US" b="1" dirty="0" err="1" smtClean="0"/>
              <a:t>subcloned</a:t>
            </a:r>
            <a:r>
              <a:rPr lang="en-US" b="1" dirty="0" smtClean="0"/>
              <a:t> </a:t>
            </a:r>
            <a:r>
              <a:rPr lang="en-US" b="1" dirty="0"/>
              <a:t>into virtually any type </a:t>
            </a:r>
            <a:r>
              <a:rPr lang="en-US" b="1" dirty="0" smtClean="0"/>
              <a:t>of Destination </a:t>
            </a:r>
            <a:r>
              <a:rPr lang="en-US" b="1" dirty="0"/>
              <a:t>Vector, maintaining reading frame and orientation.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dirty="0"/>
              <a:t>Maximum flexibility to easily transfer DNA sequences from one expression vector into another. </a:t>
            </a:r>
            <a:r>
              <a:rPr lang="en-US" b="1" dirty="0" smtClean="0"/>
              <a:t>This greatly </a:t>
            </a:r>
            <a:r>
              <a:rPr lang="en-US" b="1" dirty="0"/>
              <a:t>speeds validation of clones, for example, in a two-hybrid screen.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· Reactions can be automated.</a:t>
            </a:r>
          </a:p>
        </p:txBody>
      </p:sp>
    </p:spTree>
    <p:extLst>
      <p:ext uri="{BB962C8B-B14F-4D97-AF65-F5344CB8AC3E}">
        <p14:creationId xmlns:p14="http://schemas.microsoft.com/office/powerpoint/2010/main" val="413407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GATEWAY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Cloning </a:t>
            </a:r>
            <a:r>
              <a:rPr lang="en-US" b="1" dirty="0"/>
              <a:t>Technology provides a versatile system for transferring DNA segments </a:t>
            </a:r>
            <a:r>
              <a:rPr lang="en-US" b="1" dirty="0" smtClean="0"/>
              <a:t>between vectors</a:t>
            </a:r>
            <a:r>
              <a:rPr lang="en-US" b="1" dirty="0"/>
              <a:t>. Once in the system, DNA segments can be transferred from an Entry Clone into numerous </a:t>
            </a:r>
            <a:r>
              <a:rPr lang="en-US" b="1" dirty="0" smtClean="0"/>
              <a:t>vectors (e.g</a:t>
            </a:r>
            <a:r>
              <a:rPr lang="en-US" b="1" dirty="0"/>
              <a:t>., for protein expression) or from the Expression vector back into Entry Clones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/>
              <a:t>Several options </a:t>
            </a:r>
            <a:r>
              <a:rPr lang="en-US" b="1" dirty="0" smtClean="0"/>
              <a:t>are available </a:t>
            </a:r>
            <a:r>
              <a:rPr lang="en-US" b="1" dirty="0"/>
              <a:t>for creating Entry Clones. These include</a:t>
            </a:r>
            <a:r>
              <a:rPr lang="en-US" b="1" dirty="0" smtClean="0"/>
              <a:t>:</a:t>
            </a:r>
          </a:p>
          <a:p>
            <a:r>
              <a:rPr lang="en-US" b="1" dirty="0"/>
              <a:t>GATEWAY cloning (via the BP Reaction) of PCR products flanked by </a:t>
            </a:r>
            <a:r>
              <a:rPr lang="en-US" b="1" dirty="0" err="1"/>
              <a:t>attB</a:t>
            </a:r>
            <a:r>
              <a:rPr lang="en-US" b="1" dirty="0"/>
              <a:t> recombination sites </a:t>
            </a:r>
            <a:r>
              <a:rPr lang="en-US" b="1" dirty="0" smtClean="0"/>
              <a:t>to generate </a:t>
            </a:r>
            <a:r>
              <a:rPr lang="en-US" b="1" dirty="0"/>
              <a:t>Entry Clones.</a:t>
            </a:r>
          </a:p>
          <a:p>
            <a:r>
              <a:rPr lang="en-US" b="1" dirty="0"/>
              <a:t>· Cloning by standard recombinant DNA methods of restriction enzyme-generated </a:t>
            </a:r>
            <a:r>
              <a:rPr lang="en-US" b="1" dirty="0" smtClean="0"/>
              <a:t>fragments directly </a:t>
            </a:r>
            <a:r>
              <a:rPr lang="en-US" b="1" dirty="0"/>
              <a:t>into Entry Vectors.</a:t>
            </a:r>
          </a:p>
          <a:p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GATEWAY cloning (via the BP Reaction) into Entry Vectors of genes from genomic or </a:t>
            </a:r>
            <a:r>
              <a:rPr lang="en-US" b="1" dirty="0" smtClean="0"/>
              <a:t>cDNA libraries </a:t>
            </a:r>
            <a:r>
              <a:rPr lang="en-US" b="1" dirty="0"/>
              <a:t>prepared in </a:t>
            </a:r>
            <a:r>
              <a:rPr lang="en-US" b="1" dirty="0" err="1"/>
              <a:t>attB</a:t>
            </a:r>
            <a:r>
              <a:rPr lang="en-US" b="1" dirty="0"/>
              <a:t>-containing GATEWAY vectors. </a:t>
            </a:r>
          </a:p>
        </p:txBody>
      </p:sp>
    </p:spTree>
    <p:extLst>
      <p:ext uri="{BB962C8B-B14F-4D97-AF65-F5344CB8AC3E}">
        <p14:creationId xmlns:p14="http://schemas.microsoft.com/office/powerpoint/2010/main" val="7952884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1069</Words>
  <Application>Microsoft Office PowerPoint</Application>
  <PresentationFormat>Широкоэкранный</PresentationFormat>
  <Paragraphs>60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L. 12. Modern” Cloning Strategies </vt:lpstr>
      <vt:lpstr>Modern” Cloning Strategies</vt:lpstr>
      <vt:lpstr>Modern” Cloning Strategies</vt:lpstr>
      <vt:lpstr>Modern” Cloning Strategies</vt:lpstr>
      <vt:lpstr>Modern” Cloning Strategies</vt:lpstr>
      <vt:lpstr>Gateway Cloning</vt:lpstr>
      <vt:lpstr>Презентация PowerPoint</vt:lpstr>
      <vt:lpstr>Презентация PowerPoint</vt:lpstr>
      <vt:lpstr>GATEWAY </vt:lpstr>
      <vt:lpstr>Two Reactions Constitute the GATEWAY Cloning System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КазНУ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Сауле Кенжебаева</dc:creator>
  <cp:lastModifiedBy>КСС</cp:lastModifiedBy>
  <cp:revision>19</cp:revision>
  <dcterms:created xsi:type="dcterms:W3CDTF">2019-11-03T05:37:28Z</dcterms:created>
  <dcterms:modified xsi:type="dcterms:W3CDTF">2020-03-31T01:55:10Z</dcterms:modified>
</cp:coreProperties>
</file>